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66" r:id="rId2"/>
    <p:sldId id="370" r:id="rId3"/>
    <p:sldId id="368" r:id="rId4"/>
    <p:sldId id="369" r:id="rId5"/>
    <p:sldId id="332" r:id="rId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C200"/>
    <a:srgbClr val="E2AC00"/>
    <a:srgbClr val="36518E"/>
    <a:srgbClr val="A6482A"/>
    <a:srgbClr val="376092"/>
    <a:srgbClr val="368E51"/>
    <a:srgbClr val="236CA9"/>
    <a:srgbClr val="0066CC"/>
    <a:srgbClr val="0C065A"/>
    <a:srgbClr val="B92B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96261" autoAdjust="0"/>
  </p:normalViewPr>
  <p:slideViewPr>
    <p:cSldViewPr>
      <p:cViewPr>
        <p:scale>
          <a:sx n="96" d="100"/>
          <a:sy n="96" d="100"/>
        </p:scale>
        <p:origin x="-2458" y="-7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914E3-4415-41DD-A821-F57CADCFA5FC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AF987-0582-4B2F-B93F-D3D81C3EB35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311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0B55-B6F0-40B8-BA7E-BB456973E404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82F-BB6E-4A0E-9EFA-06B691880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0B55-B6F0-40B8-BA7E-BB456973E404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82F-BB6E-4A0E-9EFA-06B691880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0B55-B6F0-40B8-BA7E-BB456973E404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82F-BB6E-4A0E-9EFA-06B691880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0B55-B6F0-40B8-BA7E-BB456973E404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82F-BB6E-4A0E-9EFA-06B691880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0B55-B6F0-40B8-BA7E-BB456973E404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82F-BB6E-4A0E-9EFA-06B691880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0B55-B6F0-40B8-BA7E-BB456973E404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82F-BB6E-4A0E-9EFA-06B691880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0B55-B6F0-40B8-BA7E-BB456973E404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82F-BB6E-4A0E-9EFA-06B691880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0B55-B6F0-40B8-BA7E-BB456973E404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82F-BB6E-4A0E-9EFA-06B691880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0B55-B6F0-40B8-BA7E-BB456973E404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82F-BB6E-4A0E-9EFA-06B691880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0B55-B6F0-40B8-BA7E-BB456973E404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82F-BB6E-4A0E-9EFA-06B691880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0B55-B6F0-40B8-BA7E-BB456973E404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82F-BB6E-4A0E-9EFA-06B691880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0B55-B6F0-40B8-BA7E-BB456973E404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2082F-BB6E-4A0E-9EFA-06B6918804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ma.ru/components/com_virtuemart/shop_image/product/_________________4c3b291575eb2.jpg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fema.ru/components/com_virtuemart/shop_image/product/_________________4c3b291575eb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fema.ru/components/com_virtuemart/shop_image/product/_________________4c3b291575eb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fema.ru/components/com_virtuemart/shop_image/product/_________________4c3b291575eb2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36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5347" name="Rectangle 1"/>
          <p:cNvSpPr>
            <a:spLocks noChangeArrowheads="1"/>
          </p:cNvSpPr>
          <p:nvPr/>
        </p:nvSpPr>
        <p:spPr bwMode="auto">
          <a:xfrm>
            <a:off x="0" y="34885"/>
            <a:ext cx="169542" cy="34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9" tIns="41958" rIns="83919" bIns="41958" anchor="ctr">
            <a:spAutoFit/>
          </a:bodyPr>
          <a:lstStyle/>
          <a:p>
            <a:pPr defTabSz="833884"/>
            <a:endParaRPr lang="ru-RU" sz="1700" dirty="0">
              <a:latin typeface="Calibri" pitchFamily="34" charset="0"/>
            </a:endParaRPr>
          </a:p>
        </p:txBody>
      </p:sp>
      <p:sp>
        <p:nvSpPr>
          <p:cNvPr id="185348" name="Rectangle 1"/>
          <p:cNvSpPr>
            <a:spLocks noChangeArrowheads="1"/>
          </p:cNvSpPr>
          <p:nvPr/>
        </p:nvSpPr>
        <p:spPr bwMode="auto">
          <a:xfrm>
            <a:off x="0" y="34885"/>
            <a:ext cx="169542" cy="34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9" tIns="41958" rIns="83919" bIns="41958" anchor="ctr">
            <a:spAutoFit/>
          </a:bodyPr>
          <a:lstStyle/>
          <a:p>
            <a:pPr defTabSz="833884"/>
            <a:endParaRPr lang="ru-RU" sz="1700" dirty="0">
              <a:latin typeface="Calibri" pitchFamily="34" charset="0"/>
            </a:endParaRPr>
          </a:p>
        </p:txBody>
      </p:sp>
      <p:sp>
        <p:nvSpPr>
          <p:cNvPr id="185349" name="Прямоугольник 11"/>
          <p:cNvSpPr>
            <a:spLocks noChangeArrowheads="1"/>
          </p:cNvSpPr>
          <p:nvPr/>
        </p:nvSpPr>
        <p:spPr bwMode="auto">
          <a:xfrm>
            <a:off x="316989" y="6453405"/>
            <a:ext cx="169542" cy="2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9" tIns="41958" rIns="83919" bIns="41958">
            <a:spAutoFit/>
          </a:bodyPr>
          <a:lstStyle/>
          <a:p>
            <a:endParaRPr lang="ru-RU" sz="1100" dirty="0">
              <a:solidFill>
                <a:srgbClr val="034EA2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85353" name="Picture 136" descr="http://www.td-scs.ru/images/pi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715" y="-136785"/>
            <a:ext cx="9733" cy="1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SKS-logo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8388424" y="6381328"/>
            <a:ext cx="576064" cy="32664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6021288"/>
          </a:xfrm>
          <a:prstGeom prst="rect">
            <a:avLst/>
          </a:prstGeom>
          <a:solidFill>
            <a:srgbClr val="FEC2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elihareva\Downloads\depositphotos_47300197-stock-photo-redhead-girl-with-green-phon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AD00"/>
              </a:clrFrom>
              <a:clrTo>
                <a:srgbClr val="F5AD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0728"/>
            <a:ext cx="3347864" cy="5021797"/>
          </a:xfrm>
          <a:prstGeom prst="rect">
            <a:avLst/>
          </a:prstGeom>
          <a:noFill/>
        </p:spPr>
      </p:pic>
      <p:pic>
        <p:nvPicPr>
          <p:cNvPr id="1026" name="Picture 2" descr="C:\Users\elihareva\Downloads\depositphotos_9947545-stock-illustration-colorful-speech-bubbles-vector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272" r="48286"/>
          <a:stretch>
            <a:fillRect/>
          </a:stretch>
        </p:blipFill>
        <p:spPr bwMode="auto">
          <a:xfrm rot="1247823">
            <a:off x="2748648" y="341091"/>
            <a:ext cx="6174354" cy="465313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 rot="1888877">
            <a:off x="4259791" y="1179741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lot" pitchFamily="50" charset="0"/>
              </a:rPr>
              <a:t>ТЫ УПАДЕШЬ!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Molot" pitchFamily="50" charset="0"/>
              </a:rPr>
              <a:t>НА ЖКЗ НОВИНКА!!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912" y="4180344"/>
            <a:ext cx="5220072" cy="26776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 anchor="b" anchorCtr="1">
            <a:spAutoFit/>
          </a:bodyPr>
          <a:lstStyle/>
          <a:p>
            <a:pPr algn="ctr"/>
            <a:r>
              <a:rPr lang="ru-RU" sz="4000" dirty="0" smtClean="0">
                <a:solidFill>
                  <a:srgbClr val="36518E"/>
                </a:solidFill>
                <a:latin typeface="Molot" pitchFamily="50" charset="0"/>
              </a:rPr>
              <a:t>БЕЛЫЙ ПОЛНОТЕЛЫЙ</a:t>
            </a:r>
          </a:p>
          <a:p>
            <a:pPr algn="ctr"/>
            <a:r>
              <a:rPr lang="ru-RU" sz="4000" dirty="0" smtClean="0">
                <a:solidFill>
                  <a:srgbClr val="36518E"/>
                </a:solidFill>
                <a:latin typeface="Molot" pitchFamily="50" charset="0"/>
              </a:rPr>
              <a:t>ЖЕЛЕЗНОГОРСКИЙ КИРПИЧ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ru-RU" sz="16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sz="16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7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0" y="0"/>
            <a:ext cx="9144001" cy="6453336"/>
            <a:chOff x="0" y="0"/>
            <a:chExt cx="9144001" cy="6453336"/>
          </a:xfrm>
        </p:grpSpPr>
        <p:sp>
          <p:nvSpPr>
            <p:cNvPr id="22" name="Rectangle 8"/>
            <p:cNvSpPr/>
            <p:nvPr/>
          </p:nvSpPr>
          <p:spPr>
            <a:xfrm>
              <a:off x="1" y="0"/>
              <a:ext cx="9144000" cy="396875"/>
            </a:xfrm>
            <a:prstGeom prst="rect">
              <a:avLst/>
            </a:prstGeom>
            <a:solidFill>
              <a:srgbClr val="36518E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000" b="0" dirty="0">
                <a:solidFill>
                  <a:schemeClr val="bg1"/>
                </a:solidFill>
                <a:latin typeface="Futura-Condensed-Normal"/>
              </a:endParaRPr>
            </a:p>
          </p:txBody>
        </p:sp>
        <p:pic>
          <p:nvPicPr>
            <p:cNvPr id="25" name="Picture 3" descr="C:\Users\elihareva\Desktop\osmbit_fon_bw.jpg"/>
            <p:cNvPicPr>
              <a:picLocks noChangeAspect="1" noChangeArrowheads="1"/>
            </p:cNvPicPr>
            <p:nvPr/>
          </p:nvPicPr>
          <p:blipFill>
            <a:blip r:embed="rId3" cstate="print"/>
            <a:srcRect t="18794" r="733" b="18059"/>
            <a:stretch>
              <a:fillRect/>
            </a:stretch>
          </p:blipFill>
          <p:spPr bwMode="auto">
            <a:xfrm>
              <a:off x="0" y="404664"/>
              <a:ext cx="9144000" cy="6048672"/>
            </a:xfrm>
            <a:prstGeom prst="rect">
              <a:avLst/>
            </a:prstGeom>
            <a:noFill/>
          </p:spPr>
        </p:pic>
      </p:grpSp>
      <p:sp>
        <p:nvSpPr>
          <p:cNvPr id="185347" name="Rectangle 1"/>
          <p:cNvSpPr>
            <a:spLocks noChangeArrowheads="1"/>
          </p:cNvSpPr>
          <p:nvPr/>
        </p:nvSpPr>
        <p:spPr bwMode="auto">
          <a:xfrm>
            <a:off x="0" y="34885"/>
            <a:ext cx="169542" cy="34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9" tIns="41958" rIns="83919" bIns="41958" anchor="ctr">
            <a:spAutoFit/>
          </a:bodyPr>
          <a:lstStyle/>
          <a:p>
            <a:pPr defTabSz="833884"/>
            <a:endParaRPr lang="ru-RU" sz="1700" dirty="0">
              <a:latin typeface="Calibri" pitchFamily="34" charset="0"/>
            </a:endParaRPr>
          </a:p>
        </p:txBody>
      </p:sp>
      <p:sp>
        <p:nvSpPr>
          <p:cNvPr id="185348" name="Rectangle 1"/>
          <p:cNvSpPr>
            <a:spLocks noChangeArrowheads="1"/>
          </p:cNvSpPr>
          <p:nvPr/>
        </p:nvSpPr>
        <p:spPr bwMode="auto">
          <a:xfrm>
            <a:off x="0" y="34885"/>
            <a:ext cx="169542" cy="34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9" tIns="41958" rIns="83919" bIns="41958" anchor="ctr">
            <a:spAutoFit/>
          </a:bodyPr>
          <a:lstStyle/>
          <a:p>
            <a:pPr defTabSz="833884"/>
            <a:endParaRPr lang="ru-RU" sz="1700" dirty="0">
              <a:latin typeface="Calibri" pitchFamily="34" charset="0"/>
            </a:endParaRPr>
          </a:p>
        </p:txBody>
      </p:sp>
      <p:sp>
        <p:nvSpPr>
          <p:cNvPr id="185349" name="Прямоугольник 11"/>
          <p:cNvSpPr>
            <a:spLocks noChangeArrowheads="1"/>
          </p:cNvSpPr>
          <p:nvPr/>
        </p:nvSpPr>
        <p:spPr bwMode="auto">
          <a:xfrm>
            <a:off x="316989" y="6453405"/>
            <a:ext cx="169542" cy="2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9" tIns="41958" rIns="83919" bIns="41958">
            <a:spAutoFit/>
          </a:bodyPr>
          <a:lstStyle/>
          <a:p>
            <a:endParaRPr lang="ru-RU" sz="1100" dirty="0">
              <a:solidFill>
                <a:srgbClr val="034EA2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85353" name="Picture 136" descr="http://www.td-scs.ru/images/pix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715" y="-136785"/>
            <a:ext cx="9733" cy="1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8"/>
          <p:cNvSpPr/>
          <p:nvPr/>
        </p:nvSpPr>
        <p:spPr>
          <a:xfrm>
            <a:off x="1" y="0"/>
            <a:ext cx="9144000" cy="396875"/>
          </a:xfrm>
          <a:prstGeom prst="rect">
            <a:avLst/>
          </a:prstGeom>
          <a:solidFill>
            <a:srgbClr val="36518E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0" dirty="0">
              <a:solidFill>
                <a:schemeClr val="bg1"/>
              </a:solidFill>
              <a:latin typeface="Futura-Condensed-Normal"/>
            </a:endParaRPr>
          </a:p>
        </p:txBody>
      </p:sp>
      <p:sp>
        <p:nvSpPr>
          <p:cNvPr id="23" name="Rectangle 8"/>
          <p:cNvSpPr/>
          <p:nvPr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36518E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0" dirty="0">
              <a:solidFill>
                <a:schemeClr val="bg1"/>
              </a:solidFill>
              <a:latin typeface="Futura-Condensed-Normal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691680" y="0"/>
            <a:ext cx="745232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latin typeface="Molot" pitchFamily="50" charset="0"/>
              </a:rPr>
              <a:t>БЕЛЫЙ ЖЕЛЕЗНОГОСКИЙ ПОЛНОТЕЛЫЙ КИРПИЧ. НОВИНКА</a:t>
            </a:r>
          </a:p>
        </p:txBody>
      </p:sp>
      <p:pic>
        <p:nvPicPr>
          <p:cNvPr id="26" name="Рисунок 25" descr="SKS-logo.png"/>
          <p:cNvPicPr>
            <a:picLocks noChangeAspect="1"/>
          </p:cNvPicPr>
          <p:nvPr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8388424" y="6531352"/>
            <a:ext cx="576064" cy="326648"/>
          </a:xfrm>
          <a:prstGeom prst="rect">
            <a:avLst/>
          </a:prstGeom>
        </p:spPr>
      </p:pic>
      <p:pic>
        <p:nvPicPr>
          <p:cNvPr id="4" name="Picture 4" descr="M:\ПРОДУКЦИЯ\КИРПИЧ\ФОТО ПРОДУКЦИИ\заводы_фото и видео\ЖКЗ\май 2019\DSC027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48680"/>
            <a:ext cx="8459921" cy="5640573"/>
          </a:xfrm>
          <a:prstGeom prst="rect">
            <a:avLst/>
          </a:prstGeom>
          <a:noFill/>
        </p:spPr>
      </p:pic>
      <p:pic>
        <p:nvPicPr>
          <p:cNvPr id="14" name="Picture 4" descr="https://kolomna.spcity-friends.ru/files/37d/37de5552f5356b3861ec09bb15c2906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933056"/>
            <a:ext cx="2808312" cy="2353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57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-1" y="0"/>
            <a:ext cx="9144001" cy="6453336"/>
            <a:chOff x="0" y="0"/>
            <a:chExt cx="9144001" cy="6453336"/>
          </a:xfrm>
        </p:grpSpPr>
        <p:sp>
          <p:nvSpPr>
            <p:cNvPr id="22" name="Rectangle 8"/>
            <p:cNvSpPr/>
            <p:nvPr/>
          </p:nvSpPr>
          <p:spPr>
            <a:xfrm>
              <a:off x="1" y="0"/>
              <a:ext cx="9144000" cy="396875"/>
            </a:xfrm>
            <a:prstGeom prst="rect">
              <a:avLst/>
            </a:prstGeom>
            <a:solidFill>
              <a:srgbClr val="36518E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000" b="0" dirty="0">
                <a:solidFill>
                  <a:schemeClr val="bg1"/>
                </a:solidFill>
                <a:latin typeface="Futura-Condensed-Normal"/>
              </a:endParaRPr>
            </a:p>
          </p:txBody>
        </p:sp>
        <p:pic>
          <p:nvPicPr>
            <p:cNvPr id="25" name="Picture 3" descr="C:\Users\elihareva\Desktop\osmbit_fon_bw.jpg"/>
            <p:cNvPicPr>
              <a:picLocks noChangeAspect="1" noChangeArrowheads="1"/>
            </p:cNvPicPr>
            <p:nvPr/>
          </p:nvPicPr>
          <p:blipFill>
            <a:blip r:embed="rId3" cstate="print"/>
            <a:srcRect t="18794" r="733" b="18059"/>
            <a:stretch>
              <a:fillRect/>
            </a:stretch>
          </p:blipFill>
          <p:spPr bwMode="auto">
            <a:xfrm>
              <a:off x="0" y="404664"/>
              <a:ext cx="9144000" cy="6048672"/>
            </a:xfrm>
            <a:prstGeom prst="rect">
              <a:avLst/>
            </a:prstGeom>
            <a:noFill/>
          </p:spPr>
        </p:pic>
      </p:grpSp>
      <p:sp>
        <p:nvSpPr>
          <p:cNvPr id="185347" name="Rectangle 1"/>
          <p:cNvSpPr>
            <a:spLocks noChangeArrowheads="1"/>
          </p:cNvSpPr>
          <p:nvPr/>
        </p:nvSpPr>
        <p:spPr bwMode="auto">
          <a:xfrm>
            <a:off x="0" y="34885"/>
            <a:ext cx="169542" cy="34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9" tIns="41958" rIns="83919" bIns="41958" anchor="ctr">
            <a:spAutoFit/>
          </a:bodyPr>
          <a:lstStyle/>
          <a:p>
            <a:pPr defTabSz="833884"/>
            <a:endParaRPr lang="ru-RU" sz="1700" dirty="0">
              <a:latin typeface="Calibri" pitchFamily="34" charset="0"/>
            </a:endParaRPr>
          </a:p>
        </p:txBody>
      </p:sp>
      <p:sp>
        <p:nvSpPr>
          <p:cNvPr id="185348" name="Rectangle 1"/>
          <p:cNvSpPr>
            <a:spLocks noChangeArrowheads="1"/>
          </p:cNvSpPr>
          <p:nvPr/>
        </p:nvSpPr>
        <p:spPr bwMode="auto">
          <a:xfrm>
            <a:off x="0" y="34885"/>
            <a:ext cx="169542" cy="34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9" tIns="41958" rIns="83919" bIns="41958" anchor="ctr">
            <a:spAutoFit/>
          </a:bodyPr>
          <a:lstStyle/>
          <a:p>
            <a:pPr defTabSz="833884"/>
            <a:endParaRPr lang="ru-RU" sz="1700" dirty="0">
              <a:latin typeface="Calibri" pitchFamily="34" charset="0"/>
            </a:endParaRPr>
          </a:p>
        </p:txBody>
      </p:sp>
      <p:sp>
        <p:nvSpPr>
          <p:cNvPr id="185349" name="Прямоугольник 11"/>
          <p:cNvSpPr>
            <a:spLocks noChangeArrowheads="1"/>
          </p:cNvSpPr>
          <p:nvPr/>
        </p:nvSpPr>
        <p:spPr bwMode="auto">
          <a:xfrm>
            <a:off x="316989" y="6453405"/>
            <a:ext cx="169542" cy="2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9" tIns="41958" rIns="83919" bIns="41958">
            <a:spAutoFit/>
          </a:bodyPr>
          <a:lstStyle/>
          <a:p>
            <a:endParaRPr lang="ru-RU" sz="1100" dirty="0">
              <a:solidFill>
                <a:srgbClr val="034EA2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85353" name="Picture 136" descr="http://www.td-scs.ru/images/pix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715" y="-136785"/>
            <a:ext cx="9733" cy="1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8"/>
          <p:cNvSpPr/>
          <p:nvPr/>
        </p:nvSpPr>
        <p:spPr>
          <a:xfrm>
            <a:off x="1" y="0"/>
            <a:ext cx="9144000" cy="396875"/>
          </a:xfrm>
          <a:prstGeom prst="rect">
            <a:avLst/>
          </a:prstGeom>
          <a:solidFill>
            <a:srgbClr val="36518E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0" dirty="0">
              <a:solidFill>
                <a:schemeClr val="bg1"/>
              </a:solidFill>
              <a:latin typeface="Futura-Condensed-Normal"/>
            </a:endParaRPr>
          </a:p>
        </p:txBody>
      </p:sp>
      <p:sp>
        <p:nvSpPr>
          <p:cNvPr id="23" name="Rectangle 8"/>
          <p:cNvSpPr/>
          <p:nvPr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36518E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0" dirty="0">
              <a:solidFill>
                <a:schemeClr val="bg1"/>
              </a:solidFill>
              <a:latin typeface="Futura-Condensed-Normal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691680" y="0"/>
            <a:ext cx="745232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latin typeface="Molot" pitchFamily="50" charset="0"/>
              </a:rPr>
              <a:t>БЕЛЫЙ ЖЕЛЕЗНОГОСКИЙ ПОЛНОТЕЛЫЙ КИРПИЧ. Технические характеристики</a:t>
            </a:r>
          </a:p>
        </p:txBody>
      </p:sp>
      <p:pic>
        <p:nvPicPr>
          <p:cNvPr id="26" name="Рисунок 25" descr="SKS-logo.png"/>
          <p:cNvPicPr>
            <a:picLocks noChangeAspect="1"/>
          </p:cNvPicPr>
          <p:nvPr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8388424" y="6531352"/>
            <a:ext cx="576064" cy="326648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7555739"/>
              </p:ext>
            </p:extLst>
          </p:nvPr>
        </p:nvGraphicFramePr>
        <p:xfrm>
          <a:off x="251520" y="548680"/>
          <a:ext cx="8640960" cy="3096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3709"/>
                <a:gridCol w="4247251"/>
              </a:tblGrid>
              <a:tr h="2665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Геометрические размеры</a:t>
                      </a: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250х120х65 мм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Muller Narrow Light" pitchFamily="50" charset="-52"/>
                        <a:ea typeface="+mn-ea"/>
                        <a:cs typeface="Times New Roman" pitchFamily="18" charset="0"/>
                      </a:endParaRPr>
                    </a:p>
                  </a:txBody>
                  <a:tcPr marL="38100" marR="38100" marT="9525" marB="9525" anchor="ctr"/>
                </a:tc>
              </a:tr>
              <a:tr h="266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Марка по 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прочности </a:t>
                      </a: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М-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300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Muller Narrow Light" pitchFamily="50" charset="-52"/>
                        <a:ea typeface="+mn-ea"/>
                        <a:cs typeface="Times New Roman" pitchFamily="18" charset="0"/>
                      </a:endParaRPr>
                    </a:p>
                  </a:txBody>
                  <a:tcPr marL="38100" marR="38100" marT="9525" marB="9525" anchor="ctr"/>
                </a:tc>
              </a:tr>
              <a:tr h="2665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Коэффициент теплопроводности</a:t>
                      </a: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0,36 Вт/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м°С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Muller Narrow Light" pitchFamily="50" charset="-52"/>
                        <a:ea typeface="+mn-ea"/>
                        <a:cs typeface="Times New Roman" pitchFamily="18" charset="0"/>
                      </a:endParaRPr>
                    </a:p>
                  </a:txBody>
                  <a:tcPr marL="38100" marR="38100" marT="9525" marB="9525" anchor="ctr"/>
                </a:tc>
              </a:tr>
              <a:tr h="2665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Водопоглощение </a:t>
                      </a: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не более 11  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Muller Narrow Light" pitchFamily="50" charset="-52"/>
                        <a:ea typeface="+mn-ea"/>
                        <a:cs typeface="Times New Roman" pitchFamily="18" charset="0"/>
                      </a:endParaRPr>
                    </a:p>
                  </a:txBody>
                  <a:tcPr marL="38100" marR="38100" marT="9525" marB="9525" anchor="ctr"/>
                </a:tc>
              </a:tr>
              <a:tr h="297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Морозостойкость 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Muller Narrow Light" pitchFamily="50" charset="-52"/>
                        <a:ea typeface="+mn-ea"/>
                        <a:cs typeface="Times New Roman" pitchFamily="18" charset="0"/>
                      </a:endParaRP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100 циклов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Muller Narrow Light" pitchFamily="50" charset="-52"/>
                        <a:ea typeface="+mn-ea"/>
                        <a:cs typeface="Times New Roman" pitchFamily="18" charset="0"/>
                      </a:endParaRPr>
                    </a:p>
                  </a:txBody>
                  <a:tcPr marL="38100" marR="38100" marT="9525" marB="9525" anchor="ctr"/>
                </a:tc>
              </a:tr>
              <a:tr h="266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Вес 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 поддона, нетто/брутто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Muller Narrow Light" pitchFamily="50" charset="-52"/>
                        <a:ea typeface="+mn-ea"/>
                        <a:cs typeface="Times New Roman" pitchFamily="18" charset="0"/>
                      </a:endParaRP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1252 кг/1282 кг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Muller Narrow Light" pitchFamily="50" charset="-52"/>
                        <a:ea typeface="+mn-ea"/>
                        <a:cs typeface="Times New Roman" pitchFamily="18" charset="0"/>
                      </a:endParaRPr>
                    </a:p>
                  </a:txBody>
                  <a:tcPr marL="38100" marR="38100" marT="9525" marB="9525" anchor="ctr"/>
                </a:tc>
              </a:tr>
              <a:tr h="505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Расстояние от края кирпича до технологических пустот</a:t>
                      </a: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не менее 40 мм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Muller Narrow Light" pitchFamily="50" charset="-52"/>
                        <a:ea typeface="+mn-ea"/>
                        <a:cs typeface="Times New Roman" pitchFamily="18" charset="0"/>
                      </a:endParaRPr>
                    </a:p>
                  </a:txBody>
                  <a:tcPr marL="38100" marR="38100" marT="9525" marB="9525" anchor="ctr"/>
                </a:tc>
              </a:tr>
              <a:tr h="45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Количество изделий на поддоне</a:t>
                      </a: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360 шт.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Muller Narrow Light" pitchFamily="50" charset="-52"/>
                        <a:ea typeface="+mn-ea"/>
                        <a:cs typeface="Times New Roman" pitchFamily="18" charset="0"/>
                      </a:endParaRPr>
                    </a:p>
                  </a:txBody>
                  <a:tcPr marL="38100" marR="38100" marT="9525" marB="9525" anchor="ctr"/>
                </a:tc>
              </a:tr>
              <a:tr h="505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Цвет 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latin typeface="Muller Narrow Light" pitchFamily="50" charset="-52"/>
                        <a:ea typeface="+mn-ea"/>
                        <a:cs typeface="Times New Roman" pitchFamily="18" charset="0"/>
                      </a:endParaRPr>
                    </a:p>
                  </a:txBody>
                  <a:tcPr marL="38100" marR="38100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Muller Narrow Light" pitchFamily="50" charset="-52"/>
                          <a:ea typeface="+mn-ea"/>
                          <a:cs typeface="Times New Roman" pitchFamily="18" charset="0"/>
                        </a:rPr>
                        <a:t> белый</a:t>
                      </a:r>
                    </a:p>
                  </a:txBody>
                  <a:tcPr marL="38100" marR="38100" marT="9525" marB="9525" anchor="ctr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51520" y="4221088"/>
            <a:ext cx="8568952" cy="160043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uller Narrow Light" pitchFamily="50" charset="-52"/>
              </a:rPr>
              <a:t>Цвет кирпича идентичен всей линейке белого кирпича производства АО «ЖКЗ».</a:t>
            </a:r>
          </a:p>
          <a:p>
            <a:r>
              <a:rPr lang="ru-RU" sz="1400" dirty="0" smtClean="0">
                <a:latin typeface="Muller Narrow Light" pitchFamily="50" charset="-52"/>
              </a:rPr>
              <a:t>Может применяться при кладке белым </a:t>
            </a:r>
            <a:r>
              <a:rPr lang="ru-RU" sz="1400" dirty="0" err="1" smtClean="0">
                <a:latin typeface="Muller Narrow Light" pitchFamily="50" charset="-52"/>
              </a:rPr>
              <a:t>старооскольским</a:t>
            </a:r>
            <a:r>
              <a:rPr lang="ru-RU" sz="1400" dirty="0" smtClean="0">
                <a:latin typeface="Muller Narrow Light" pitchFamily="50" charset="-52"/>
              </a:rPr>
              <a:t> кирпичом.</a:t>
            </a:r>
          </a:p>
          <a:p>
            <a:r>
              <a:rPr lang="ru-RU" sz="1400" dirty="0" smtClean="0">
                <a:latin typeface="Muller Narrow Light" pitchFamily="50" charset="-52"/>
              </a:rPr>
              <a:t>Цветовые различия железногорского белого полнотелого кирпича и старооскольского полнотелого белого кирпича незначительны.</a:t>
            </a:r>
          </a:p>
          <a:p>
            <a:r>
              <a:rPr lang="ru-RU" sz="1400" dirty="0" smtClean="0">
                <a:latin typeface="Muller Narrow Light" pitchFamily="50" charset="-52"/>
              </a:rPr>
              <a:t>Цена кирпича по базовому прайс-листу: </a:t>
            </a:r>
            <a:r>
              <a:rPr lang="ru-RU" sz="1400" b="1" dirty="0" smtClean="0">
                <a:latin typeface="Muller Narrow Light" pitchFamily="50" charset="-52"/>
              </a:rPr>
              <a:t>44 руб. 70 коп</a:t>
            </a:r>
            <a:r>
              <a:rPr lang="ru-RU" sz="1400" dirty="0" smtClean="0">
                <a:latin typeface="Muller Narrow Light" pitchFamily="50" charset="-52"/>
              </a:rPr>
              <a:t>. за 1 штуку. </a:t>
            </a:r>
          </a:p>
          <a:p>
            <a:r>
              <a:rPr lang="ru-RU" sz="1400" dirty="0" smtClean="0">
                <a:latin typeface="Muller Narrow Light" pitchFamily="50" charset="-52"/>
              </a:rPr>
              <a:t>За образцами и подробной информацией о белом пустотелом кирпиче производства завода АО «ЖКЗ» обращайтесь к сотрудникам отдела продаж строительной керамики </a:t>
            </a:r>
            <a:r>
              <a:rPr lang="ru-RU" sz="1400" b="1" dirty="0" smtClean="0">
                <a:latin typeface="Muller Narrow Light" pitchFamily="50" charset="-52"/>
              </a:rPr>
              <a:t>ООО «Строй Керамика  Сервис».</a:t>
            </a:r>
            <a:endParaRPr lang="en-US" sz="1400" b="1" dirty="0" smtClean="0">
              <a:latin typeface="Muller Narrow Light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7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5"/>
          <p:cNvGrpSpPr/>
          <p:nvPr/>
        </p:nvGrpSpPr>
        <p:grpSpPr>
          <a:xfrm>
            <a:off x="0" y="0"/>
            <a:ext cx="9144001" cy="6453336"/>
            <a:chOff x="0" y="0"/>
            <a:chExt cx="9144001" cy="6453336"/>
          </a:xfrm>
        </p:grpSpPr>
        <p:sp>
          <p:nvSpPr>
            <p:cNvPr id="22" name="Rectangle 8"/>
            <p:cNvSpPr/>
            <p:nvPr/>
          </p:nvSpPr>
          <p:spPr>
            <a:xfrm>
              <a:off x="1" y="0"/>
              <a:ext cx="9144000" cy="396875"/>
            </a:xfrm>
            <a:prstGeom prst="rect">
              <a:avLst/>
            </a:prstGeom>
            <a:solidFill>
              <a:srgbClr val="36518E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000" b="0" dirty="0">
                <a:solidFill>
                  <a:schemeClr val="bg1"/>
                </a:solidFill>
                <a:latin typeface="Futura-Condensed-Normal"/>
              </a:endParaRPr>
            </a:p>
          </p:txBody>
        </p:sp>
        <p:pic>
          <p:nvPicPr>
            <p:cNvPr id="25" name="Picture 3" descr="C:\Users\elihareva\Desktop\osmbit_fon_bw.jpg"/>
            <p:cNvPicPr>
              <a:picLocks noChangeAspect="1" noChangeArrowheads="1"/>
            </p:cNvPicPr>
            <p:nvPr/>
          </p:nvPicPr>
          <p:blipFill>
            <a:blip r:embed="rId3" cstate="print"/>
            <a:srcRect t="18794" r="733" b="18059"/>
            <a:stretch>
              <a:fillRect/>
            </a:stretch>
          </p:blipFill>
          <p:spPr bwMode="auto">
            <a:xfrm>
              <a:off x="0" y="404664"/>
              <a:ext cx="9144000" cy="6048672"/>
            </a:xfrm>
            <a:prstGeom prst="rect">
              <a:avLst/>
            </a:prstGeom>
            <a:noFill/>
          </p:spPr>
        </p:pic>
      </p:grpSp>
      <p:sp>
        <p:nvSpPr>
          <p:cNvPr id="185347" name="Rectangle 1"/>
          <p:cNvSpPr>
            <a:spLocks noChangeArrowheads="1"/>
          </p:cNvSpPr>
          <p:nvPr/>
        </p:nvSpPr>
        <p:spPr bwMode="auto">
          <a:xfrm>
            <a:off x="0" y="34885"/>
            <a:ext cx="169542" cy="34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9" tIns="41958" rIns="83919" bIns="41958" anchor="ctr">
            <a:spAutoFit/>
          </a:bodyPr>
          <a:lstStyle/>
          <a:p>
            <a:pPr defTabSz="833884"/>
            <a:endParaRPr lang="ru-RU" sz="1700" dirty="0">
              <a:latin typeface="Calibri" pitchFamily="34" charset="0"/>
            </a:endParaRPr>
          </a:p>
        </p:txBody>
      </p:sp>
      <p:sp>
        <p:nvSpPr>
          <p:cNvPr id="185348" name="Rectangle 1"/>
          <p:cNvSpPr>
            <a:spLocks noChangeArrowheads="1"/>
          </p:cNvSpPr>
          <p:nvPr/>
        </p:nvSpPr>
        <p:spPr bwMode="auto">
          <a:xfrm>
            <a:off x="0" y="34885"/>
            <a:ext cx="169542" cy="34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9" tIns="41958" rIns="83919" bIns="41958" anchor="ctr">
            <a:spAutoFit/>
          </a:bodyPr>
          <a:lstStyle/>
          <a:p>
            <a:pPr defTabSz="833884"/>
            <a:endParaRPr lang="ru-RU" sz="1700" dirty="0">
              <a:latin typeface="Calibri" pitchFamily="34" charset="0"/>
            </a:endParaRPr>
          </a:p>
        </p:txBody>
      </p:sp>
      <p:sp>
        <p:nvSpPr>
          <p:cNvPr id="185349" name="Прямоугольник 11"/>
          <p:cNvSpPr>
            <a:spLocks noChangeArrowheads="1"/>
          </p:cNvSpPr>
          <p:nvPr/>
        </p:nvSpPr>
        <p:spPr bwMode="auto">
          <a:xfrm>
            <a:off x="316989" y="6453405"/>
            <a:ext cx="169542" cy="2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9" tIns="41958" rIns="83919" bIns="41958">
            <a:spAutoFit/>
          </a:bodyPr>
          <a:lstStyle/>
          <a:p>
            <a:endParaRPr lang="ru-RU" sz="1100" dirty="0">
              <a:solidFill>
                <a:srgbClr val="034EA2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85353" name="Picture 136" descr="http://www.td-scs.ru/images/pix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715" y="-136785"/>
            <a:ext cx="9733" cy="1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8"/>
          <p:cNvSpPr/>
          <p:nvPr/>
        </p:nvSpPr>
        <p:spPr>
          <a:xfrm>
            <a:off x="1" y="0"/>
            <a:ext cx="9144000" cy="396875"/>
          </a:xfrm>
          <a:prstGeom prst="rect">
            <a:avLst/>
          </a:prstGeom>
          <a:solidFill>
            <a:srgbClr val="36518E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0" dirty="0">
              <a:solidFill>
                <a:schemeClr val="bg1"/>
              </a:solidFill>
              <a:latin typeface="Futura-Condensed-Normal"/>
            </a:endParaRPr>
          </a:p>
        </p:txBody>
      </p:sp>
      <p:sp>
        <p:nvSpPr>
          <p:cNvPr id="23" name="Rectangle 8"/>
          <p:cNvSpPr/>
          <p:nvPr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36518E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0" dirty="0">
              <a:solidFill>
                <a:schemeClr val="bg1"/>
              </a:solidFill>
              <a:latin typeface="Futura-Condensed-Normal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691680" y="0"/>
            <a:ext cx="745232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latin typeface="Molot" pitchFamily="50" charset="0"/>
              </a:rPr>
              <a:t>БЕЛЫЙ ЖЕЛЕЗНОГОСКИЙ ПОЛНОТЕЛЫЙ КИРПИЧ. Паспорт качества</a:t>
            </a:r>
          </a:p>
        </p:txBody>
      </p:sp>
      <p:pic>
        <p:nvPicPr>
          <p:cNvPr id="26" name="Рисунок 25" descr="SKS-logo.png"/>
          <p:cNvPicPr>
            <a:picLocks noChangeAspect="1"/>
          </p:cNvPicPr>
          <p:nvPr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8388424" y="6531352"/>
            <a:ext cx="576064" cy="326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27239" t="17025" r="44411" b="9738"/>
          <a:stretch>
            <a:fillRect/>
          </a:stretch>
        </p:blipFill>
        <p:spPr bwMode="auto">
          <a:xfrm>
            <a:off x="2771800" y="404664"/>
            <a:ext cx="4104456" cy="59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57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1691680" y="3573016"/>
            <a:ext cx="5688632" cy="59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de-DE" sz="2900" dirty="0" smtClean="0">
                <a:solidFill>
                  <a:schemeClr val="bg1"/>
                </a:solidFill>
                <a:latin typeface="Muller Narrow Light" pitchFamily="50" charset="-52"/>
                <a:ea typeface="+mj-ea"/>
                <a:cs typeface="+mj-cs"/>
              </a:rPr>
              <a:t>www.td-scs.ru </a:t>
            </a:r>
            <a:r>
              <a:rPr kumimoji="0" lang="de-DE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ler Narrow Light" pitchFamily="50" charset="-52"/>
                <a:ea typeface="+mj-ea"/>
                <a:cs typeface="+mj-cs"/>
              </a:rPr>
              <a:t/>
            </a:r>
            <a:br>
              <a:rPr kumimoji="0" lang="de-DE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ler Narrow Light" pitchFamily="50" charset="-52"/>
                <a:ea typeface="+mj-ea"/>
                <a:cs typeface="+mj-cs"/>
              </a:rPr>
            </a:br>
            <a:endParaRPr kumimoji="0" lang="de-DE" alt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ller Narrow Light" pitchFamily="50" charset="-52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20227</TotalTime>
  <Words>158</Words>
  <Application>Microsoft Office PowerPoint</Application>
  <PresentationFormat>Экран (4:3)</PresentationFormat>
  <Paragraphs>32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ipushkova</dc:creator>
  <cp:lastModifiedBy>КБ</cp:lastModifiedBy>
  <cp:revision>1911</cp:revision>
  <dcterms:created xsi:type="dcterms:W3CDTF">2015-07-03T07:49:44Z</dcterms:created>
  <dcterms:modified xsi:type="dcterms:W3CDTF">2019-05-21T09:01:51Z</dcterms:modified>
</cp:coreProperties>
</file>